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71" r:id="rId2"/>
    <p:sldId id="256" r:id="rId3"/>
    <p:sldId id="257" r:id="rId4"/>
    <p:sldId id="297" r:id="rId5"/>
    <p:sldId id="287" r:id="rId6"/>
    <p:sldId id="258" r:id="rId7"/>
    <p:sldId id="259" r:id="rId8"/>
    <p:sldId id="260" r:id="rId9"/>
    <p:sldId id="261" r:id="rId10"/>
    <p:sldId id="288" r:id="rId11"/>
    <p:sldId id="289" r:id="rId12"/>
    <p:sldId id="290" r:id="rId13"/>
    <p:sldId id="262" r:id="rId14"/>
    <p:sldId id="263" r:id="rId15"/>
    <p:sldId id="299" r:id="rId16"/>
    <p:sldId id="264" r:id="rId17"/>
    <p:sldId id="265" r:id="rId18"/>
    <p:sldId id="266" r:id="rId19"/>
    <p:sldId id="268" r:id="rId20"/>
    <p:sldId id="267" r:id="rId21"/>
    <p:sldId id="291" r:id="rId22"/>
    <p:sldId id="292" r:id="rId23"/>
    <p:sldId id="293" r:id="rId24"/>
    <p:sldId id="294" r:id="rId25"/>
    <p:sldId id="270" r:id="rId26"/>
    <p:sldId id="269" r:id="rId27"/>
    <p:sldId id="295" r:id="rId28"/>
    <p:sldId id="296" r:id="rId29"/>
    <p:sldId id="298" r:id="rId30"/>
  </p:sldIdLst>
  <p:sldSz cx="14630400" cy="8229600"/>
  <p:notesSz cx="8229600" cy="14630400"/>
  <p:embeddedFontLst>
    <p:embeddedFont>
      <p:font typeface="Alice" panose="020B0604020202020204" charset="0"/>
      <p:regular r:id="rId32"/>
    </p:embeddedFont>
    <p:embeddedFont>
      <p:font typeface="Lora" pitchFamily="2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02F82C-5020-4720-BCBF-A52888C690F9}" v="37" dt="2025-04-25T20:48:33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11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6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0355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ADE6D-F881-4B37-A304-AC9666D08D4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62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ADACC-FD42-E4E0-AE81-CF594A4CB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CC6A67-80BA-E20A-F869-E3539CD418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29FB92-B58B-EC57-5763-F8D4555B5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593C5-EC46-AAD5-4A3B-B068095BD7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836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C75FA-38E9-BA1D-E139-8AE1DEBB3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0A40F8-6D13-D36F-7D62-E590FBBCE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C5164D-575C-D636-BDC7-607C1E5B2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E7391-32E2-783A-FF86-C7272D983C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96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31D5B-F7CF-27FA-7D5D-497B1A522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77F97D-D640-27D6-E116-1163D33E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3F4E8-3D67-121A-6434-153ECA7C0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56CDA-3DF0-E805-65E9-A67D519A6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88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1940F-80F3-1BAB-29D1-25DCA7ADD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AF41C-1E41-AF49-BB58-61CD25F21B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CFD81-9419-5E0D-9A83-D08E0D0A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D8E59-95B1-CEEB-9790-AC1F9261EE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41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4A306-24D9-47CE-E8F8-08B53C2F1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685DC4-89A4-9B12-70AD-DD674972C4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297AF-749B-0FEE-4071-74D700703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F34FC-8E1A-A6AE-FEE7-3392CCE8D4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49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04C56-54E6-6E0B-CB4A-A66BE651C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A46FC0-E130-BDD2-EEAB-D75BB3777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F882FF-295C-C169-013C-C95A6AFBC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20330-E080-27B4-933A-2F3B83861F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75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D16C5-6001-D23B-1EC9-74411D7EC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1EEC3B-9A31-CD9D-E554-8926BC32D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31E8B9-7B4A-431E-8972-EABCB8502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3ECDF-5DBF-B806-BAC7-A0FAE82980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28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3E374-79DE-D63C-CEF4-6B917C7FA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9C4D3E-7C50-CA53-C1D4-B8EDD563F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CCE6B-452F-F81A-8EF9-6EC696E62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9F8C4-F039-2BCC-49AD-F15423B6F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28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01908-5AAB-4279-ABEB-F95C60759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652889-41E0-29D6-DB61-370D0557DF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522E2D-CA41-DCB3-D688-EF7579B77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E2AD8-DA54-7504-31C7-19A2F51709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223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7FF49-D96D-34C2-C282-F87EA740E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F1FEE3-52DC-8D06-0032-51CB9DEAB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384243-C097-1B1D-286E-C133058A5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BA873-263F-E2DF-BAC8-152DD2CC7E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33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A7698-280C-81CC-A1BE-2D8E3F295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9E734B-EE32-1703-F3D1-717F18735A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7E1A93-8062-A013-6B4E-C571DF553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95E7A-08AD-D2C5-AA31-C0D6E064E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02437-A055-25BB-97D1-C91AE5A44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9E94C-553D-B76C-5577-ABC094498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D4C2E6-7326-0E72-C06C-6D991C940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3CD9F-B0EC-7D8A-7028-C9165731AB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34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AFCD2-6BAA-293E-4DC9-94DBB8DD6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CA5BC4-FB8B-D754-060A-72A02D160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0906AD-2645-B43E-DBF6-60B866B25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025DB-096E-0582-8F17-8E48F8060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24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886F1-E56A-6456-B123-922707243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D8FC03-3000-BD3A-AC2C-4D3D23141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38059-1320-9323-DB41-9F2A8329D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45B0D-47CD-47E5-89E0-41EA4B29FA82}" type="datetime1">
              <a:rPr lang="en-IN" smtClean="0"/>
              <a:t>26-04-2025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27F14-2C5E-3C5C-1E00-39A5E093A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F1773-5BD0-FA60-B539-A82573F3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D3E3-7463-437E-9DAD-07B860FFE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671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D91530-6A89-0BB1-D87D-3580A3B2F7DD}"/>
              </a:ext>
            </a:extLst>
          </p:cNvPr>
          <p:cNvSpPr/>
          <p:nvPr/>
        </p:nvSpPr>
        <p:spPr>
          <a:xfrm>
            <a:off x="0" y="2125880"/>
            <a:ext cx="14630400" cy="18487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928107-94AC-DA9C-F7BE-2DD84E5B3232}"/>
              </a:ext>
            </a:extLst>
          </p:cNvPr>
          <p:cNvSpPr txBox="1"/>
          <p:nvPr/>
        </p:nvSpPr>
        <p:spPr>
          <a:xfrm>
            <a:off x="327257" y="478253"/>
            <a:ext cx="13975882" cy="6961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92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A</a:t>
            </a:r>
            <a:b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Major Project Presentation </a:t>
            </a:r>
            <a:b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on</a:t>
            </a:r>
          </a:p>
          <a:p>
            <a:pPr algn="ctr"/>
            <a:b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</a:b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AyurMarg : Personalized Ayurvedic AI Health Assistant</a:t>
            </a:r>
            <a:b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in </a:t>
            </a:r>
            <a:b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The Fulfillment of Final Year Computer Engineering – Major Project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(A. Y. 2024-25)</a:t>
            </a:r>
            <a:br>
              <a:rPr lang="en-US" sz="2160" dirty="0">
                <a:latin typeface="Times New Roman" pitchFamily="18" charset="0"/>
                <a:cs typeface="Times New Roman" pitchFamily="18" charset="0"/>
              </a:rPr>
            </a:br>
            <a:br>
              <a:rPr lang="en-US" sz="216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92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Engineering (Regional Language)</a:t>
            </a:r>
            <a:br>
              <a:rPr lang="en-US" sz="19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4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PCET’s Pimpri Chinchwad College of Engineering</a:t>
            </a:r>
            <a:endParaRPr lang="en-IN" sz="216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6F48B3-1FE7-72DF-9F38-329D24123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082" y="4994945"/>
            <a:ext cx="1856232" cy="1033272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64E7EF6-7742-2AFE-60F3-FC86C4B56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D3E3-7463-437E-9DAD-07B860FFEAA0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184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ABC6A-F37A-B614-E0DE-C7A3C2C55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B087D80-4781-6015-8587-E150D910EBB1}"/>
              </a:ext>
            </a:extLst>
          </p:cNvPr>
          <p:cNvSpPr/>
          <p:nvPr/>
        </p:nvSpPr>
        <p:spPr>
          <a:xfrm>
            <a:off x="1220196" y="514488"/>
            <a:ext cx="5312212" cy="60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Dataset Design</a:t>
            </a:r>
            <a:endParaRPr lang="en-US" sz="3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6A62F7-E0E8-150E-E0F9-72D23B159025}"/>
              </a:ext>
            </a:extLst>
          </p:cNvPr>
          <p:cNvSpPr txBox="1"/>
          <p:nvPr/>
        </p:nvSpPr>
        <p:spPr>
          <a:xfrm>
            <a:off x="12741442" y="7700211"/>
            <a:ext cx="1768642" cy="529389"/>
          </a:xfrm>
          <a:prstGeom prst="rect">
            <a:avLst/>
          </a:prstGeom>
          <a:solidFill>
            <a:srgbClr val="FCFBF8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FA523F-C01B-786A-A6E2-4A67A8599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832" y="1244654"/>
            <a:ext cx="8951494" cy="654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144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85116-281B-35B6-0EF1-CF486F920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A8A83ED-9807-7CCF-C388-2209DAC0307B}"/>
              </a:ext>
            </a:extLst>
          </p:cNvPr>
          <p:cNvSpPr/>
          <p:nvPr/>
        </p:nvSpPr>
        <p:spPr>
          <a:xfrm>
            <a:off x="1660034" y="514488"/>
            <a:ext cx="5312212" cy="60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System Architecture</a:t>
            </a:r>
            <a:endParaRPr lang="en-US" sz="3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8BB064-BAE7-A939-5337-CA97B7314E75}"/>
              </a:ext>
            </a:extLst>
          </p:cNvPr>
          <p:cNvSpPr txBox="1"/>
          <p:nvPr/>
        </p:nvSpPr>
        <p:spPr>
          <a:xfrm>
            <a:off x="12741442" y="7700211"/>
            <a:ext cx="1768642" cy="529389"/>
          </a:xfrm>
          <a:prstGeom prst="rect">
            <a:avLst/>
          </a:prstGeom>
          <a:solidFill>
            <a:srgbClr val="FCFBF8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" name="Image 9">
            <a:extLst>
              <a:ext uri="{FF2B5EF4-FFF2-40B4-BE49-F238E27FC236}">
                <a16:creationId xmlns:a16="http://schemas.microsoft.com/office/drawing/2014/main" id="{0402A34B-520C-76C2-111A-4C3BB85DA0B4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64895" y="1095375"/>
            <a:ext cx="11297652" cy="660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4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77AB5-E6BB-3A50-451E-86D0A089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36B57B2-130A-ADF9-56E9-5E75103309D1}"/>
              </a:ext>
            </a:extLst>
          </p:cNvPr>
          <p:cNvSpPr/>
          <p:nvPr/>
        </p:nvSpPr>
        <p:spPr>
          <a:xfrm>
            <a:off x="1660034" y="514488"/>
            <a:ext cx="5312212" cy="60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Class Diagram</a:t>
            </a:r>
            <a:endParaRPr lang="en-US" sz="3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1FA350-D17E-D7EC-765B-D42C64EEAA88}"/>
              </a:ext>
            </a:extLst>
          </p:cNvPr>
          <p:cNvSpPr txBox="1"/>
          <p:nvPr/>
        </p:nvSpPr>
        <p:spPr>
          <a:xfrm>
            <a:off x="12741442" y="7700211"/>
            <a:ext cx="1768642" cy="529389"/>
          </a:xfrm>
          <a:prstGeom prst="rect">
            <a:avLst/>
          </a:prstGeom>
          <a:solidFill>
            <a:srgbClr val="FCFBF8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4" name="Image 11">
            <a:extLst>
              <a:ext uri="{FF2B5EF4-FFF2-40B4-BE49-F238E27FC236}">
                <a16:creationId xmlns:a16="http://schemas.microsoft.com/office/drawing/2014/main" id="{9129EBD6-DBB6-C80D-463F-8F4F500399CA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29337" y="1377387"/>
            <a:ext cx="9086126" cy="649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02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5870"/>
            <a:ext cx="102386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🛠️</a:t>
            </a: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Software Requirements Specification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634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530906" y="2663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Frontend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3153847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Vite + ReactJS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530906" y="3596045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Tailwind CSS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530906" y="403824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GSAP &amp; Locomotive for animation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6634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954078" y="2663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Backend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54078" y="3153847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Node.js, Express.js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954078" y="3596045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FastAPI for AI API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6634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0377249" y="2663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77249" y="315384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MongoDB (User Data, Test Results)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2460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1530906" y="5246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 &amp; NLP Stack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530906" y="5736431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Grok (Model Agnostic),  Sentence-Transformers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530906" y="6178629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LangChain, GROQ API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530906" y="662082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FAISS (Vector Store)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667" y="52460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8165783" y="5246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Tools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165783" y="5736431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VS Code, GitHub, Postman, Gamma, PyTorch</a:t>
            </a:r>
            <a:endParaRPr lang="en-US" sz="17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3789A2-C62A-3B97-6659-2BADA7C62414}"/>
              </a:ext>
            </a:extLst>
          </p:cNvPr>
          <p:cNvSpPr txBox="1"/>
          <p:nvPr/>
        </p:nvSpPr>
        <p:spPr>
          <a:xfrm>
            <a:off x="12741442" y="7700211"/>
            <a:ext cx="1768642" cy="529389"/>
          </a:xfrm>
          <a:prstGeom prst="rect">
            <a:avLst/>
          </a:prstGeom>
          <a:solidFill>
            <a:srgbClr val="FCFBF8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51C9E669-02D8-83B6-0737-3483E6CA641E}"/>
              </a:ext>
            </a:extLst>
          </p:cNvPr>
          <p:cNvSpPr/>
          <p:nvPr/>
        </p:nvSpPr>
        <p:spPr>
          <a:xfrm>
            <a:off x="1530906" y="6983729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RAG Architecture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84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Proposed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174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AyurMarg: Personalized Ayurvedic AI Health Assistant</a:t>
            </a:r>
            <a:endParaRPr lang="en-US" sz="1750" dirty="0">
              <a:latin typeface="Alice" panose="020B0604020202020204" charset="0"/>
              <a:ea typeface="Alice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29354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Web-based platform offering AI-driven Ayurvedic consultations.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3776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Combines classical Ayurvedic wisdom with modern AI tools.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8198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RAG architecture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enables information retrieval from ancient scriptures.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6249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Performs </a:t>
            </a:r>
            <a:r>
              <a:rPr lang="en-US" sz="1750" b="1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Dosha analysis</a:t>
            </a: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, </a:t>
            </a:r>
            <a:r>
              <a:rPr lang="en-US" sz="1750" b="1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symptom interpretation</a:t>
            </a: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, and </a:t>
            </a:r>
            <a:r>
              <a:rPr lang="en-US" sz="1750" b="1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treatment recommendation</a:t>
            </a: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.</a:t>
            </a:r>
            <a:endParaRPr lang="en-US" sz="1750" dirty="0">
              <a:latin typeface="Alice" panose="020B0604020202020204" charset="0"/>
              <a:ea typeface="Alice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54300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Adaptive questioning mechanism simulates </a:t>
            </a:r>
            <a:r>
              <a:rPr lang="en-US" sz="1750" b="1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real doctor-patient interaction</a:t>
            </a: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.</a:t>
            </a:r>
            <a:endParaRPr lang="en-US" sz="1750" dirty="0">
              <a:latin typeface="Alice" panose="020B0604020202020204" charset="0"/>
              <a:ea typeface="Alice" panose="020B0604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3790" y="62351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Provides complete Ayurvedic prescriptions based on </a:t>
            </a:r>
            <a:r>
              <a:rPr lang="en-US" sz="1750" b="1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Prakriti</a:t>
            </a: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, </a:t>
            </a:r>
            <a:r>
              <a:rPr lang="en-US" sz="1750" b="1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Vikriti</a:t>
            </a: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, </a:t>
            </a:r>
            <a:r>
              <a:rPr lang="en-US" sz="1750" b="1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Agni</a:t>
            </a: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, </a:t>
            </a:r>
            <a:r>
              <a:rPr lang="en-US" sz="1750" b="1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climate</a:t>
            </a: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, and lifestyle.</a:t>
            </a:r>
            <a:endParaRPr lang="en-US" sz="1750" dirty="0">
              <a:latin typeface="Alice" panose="020B0604020202020204" charset="0"/>
              <a:ea typeface="Alice" panose="020B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BDD24-AF59-24E7-8ABA-C897337ED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883A397-C27C-33AA-BF83-9883A3E53B6F}"/>
              </a:ext>
            </a:extLst>
          </p:cNvPr>
          <p:cNvSpPr txBox="1"/>
          <p:nvPr/>
        </p:nvSpPr>
        <p:spPr>
          <a:xfrm>
            <a:off x="12741442" y="7700211"/>
            <a:ext cx="1768642" cy="529389"/>
          </a:xfrm>
          <a:prstGeom prst="rect">
            <a:avLst/>
          </a:prstGeom>
          <a:solidFill>
            <a:srgbClr val="FCFBF8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E89F17-3DB2-FE3F-4324-4C230A3FB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87" y="321719"/>
            <a:ext cx="10294858" cy="758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568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36172"/>
            <a:ext cx="7556421" cy="913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Complexity of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373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Multi-stack architecture: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MERN + Python-based AI backend.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8795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Integration of </a:t>
            </a:r>
            <a:r>
              <a:rPr lang="en-US" sz="1750" b="1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classical texts</a:t>
            </a: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 into modern vectorized formats.</a:t>
            </a:r>
            <a:endParaRPr lang="en-US" sz="1750" dirty="0">
              <a:latin typeface="Alice" panose="020B0604020202020204" charset="0"/>
              <a:ea typeface="Alice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Ensures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semantic search accuracy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via FAISS and transformers.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639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Developed </a:t>
            </a:r>
            <a:r>
              <a:rPr lang="en-US" sz="1750" b="1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RAG + LangChain agent</a:t>
            </a: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 using GROQ for low-latency inference.</a:t>
            </a:r>
            <a:endParaRPr lang="en-US" sz="1750" dirty="0">
              <a:latin typeface="Alice" panose="020B0604020202020204" charset="0"/>
              <a:ea typeface="Alice" panose="020B06040202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5690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Dynamic front-end animations using GSAP and LocomotiveJS.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1870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Requires cross-disciplinary knowledge (Ayurveda + AI + Web Dev).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859"/>
            <a:ext cx="53644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📅</a:t>
            </a: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Project Timeline 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695944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3318986" y="4015502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3079075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3164145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916668" y="2130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Month 1-2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2620685"/>
            <a:ext cx="46273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Research on Ayurvedic texts and Dosha analysis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0604" y="3425785"/>
            <a:ext cx="46273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Finalization of tech stack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972889" y="4695944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5732978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5818049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4570571" y="5603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Month 3-4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3674507" y="6093619"/>
            <a:ext cx="46273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cleaning, chunking, and vector database setup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3674507" y="6898719"/>
            <a:ext cx="46273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Frontend and API integration started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626793" y="4015502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8386882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8471952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7224474" y="2130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Month 5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6328410" y="2620685"/>
            <a:ext cx="46273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RAG model implementation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6328410" y="3062883"/>
            <a:ext cx="46273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Functional Dosha test and retrieval working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11280696" y="4695944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11040785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11125855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650" dirty="0"/>
          </a:p>
        </p:txBody>
      </p:sp>
      <p:sp>
        <p:nvSpPr>
          <p:cNvPr id="25" name="Text 23"/>
          <p:cNvSpPr/>
          <p:nvPr/>
        </p:nvSpPr>
        <p:spPr>
          <a:xfrm>
            <a:off x="9878378" y="5603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Month 6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8982313" y="6093619"/>
            <a:ext cx="46273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UI completion and testing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982313" y="6535817"/>
            <a:ext cx="46273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Demo version launched</a:t>
            </a:r>
            <a:endParaRPr lang="en-US" sz="17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8D790A-A093-B307-0F82-A6195928A5B3}"/>
              </a:ext>
            </a:extLst>
          </p:cNvPr>
          <p:cNvSpPr txBox="1"/>
          <p:nvPr/>
        </p:nvSpPr>
        <p:spPr>
          <a:xfrm>
            <a:off x="12741442" y="7700211"/>
            <a:ext cx="1768642" cy="529389"/>
          </a:xfrm>
          <a:prstGeom prst="rect">
            <a:avLst/>
          </a:prstGeom>
          <a:solidFill>
            <a:srgbClr val="FCFBF8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604123"/>
            <a:ext cx="6213038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Software Testing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8906" y="1867138"/>
            <a:ext cx="494228" cy="494228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482804" y="1867138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Unit Testing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482804" y="2342198"/>
            <a:ext cx="689229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Each module (Dosha analyzer, chatbot, search engine) tested individually.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68906" y="3511868"/>
            <a:ext cx="494228" cy="494228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482804" y="3511868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Integration Testing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482804" y="3986927"/>
            <a:ext cx="689229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Ensured smooth interaction between frontend, backend, and AI model.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8906" y="5156597"/>
            <a:ext cx="494228" cy="494228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482804" y="5156597"/>
            <a:ext cx="3728323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User Acceptance Testing (UAT)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482804" y="5631656"/>
            <a:ext cx="6892290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Tested with real users for flow, accuracy, and experience.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68906" y="6449854"/>
            <a:ext cx="494228" cy="494228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482804" y="6449854"/>
            <a:ext cx="5781913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Validation by Ayurvedic Practitioners (Planned)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482804" y="6924913"/>
            <a:ext cx="689229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 beta phase, expert feedback will be used to validate prescriptions.</a:t>
            </a:r>
            <a:endParaRPr lang="en-US" sz="17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097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Contribution to Sustainable Development Goals (SDGs)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121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Mapping to SDGs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302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SDG 3: Good Health and Well-Being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724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Promotes preventive and personalized healthcare using Ayurveda.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46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SDG 4: Quality Education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568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Educates users on holistic wellness based on authentic scriptures.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990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SDG 9: Industry, Innovation, and Infrastructure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412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Integrates AI with ancient medical systems for scalable solutions.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2834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SDG 11: Sustainable Cities and Communities</a:t>
            </a:r>
            <a:endParaRPr lang="en-US" sz="1750" dirty="0">
              <a:latin typeface="Alice" panose="020B0604020202020204" charset="0"/>
              <a:ea typeface="Alice" panose="020B06040202020202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93790" y="67256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Encourages natural and sustainable living practices.</a:t>
            </a:r>
            <a:endParaRPr lang="en-US" sz="17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7C8323-3E2C-8A90-2224-C12D39CE9E44}"/>
              </a:ext>
            </a:extLst>
          </p:cNvPr>
          <p:cNvSpPr txBox="1"/>
          <p:nvPr/>
        </p:nvSpPr>
        <p:spPr>
          <a:xfrm>
            <a:off x="12741442" y="7700211"/>
            <a:ext cx="1768642" cy="529389"/>
          </a:xfrm>
          <a:prstGeom prst="rect">
            <a:avLst/>
          </a:prstGeom>
          <a:solidFill>
            <a:srgbClr val="FCFBF8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0211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AyurMarg: AI-Powered Personalized Ayurvedic Health</a:t>
            </a:r>
            <a:endParaRPr lang="en-US" sz="44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B681C-484D-617F-0420-82565E7E036A}"/>
              </a:ext>
            </a:extLst>
          </p:cNvPr>
          <p:cNvSpPr txBox="1"/>
          <p:nvPr/>
        </p:nvSpPr>
        <p:spPr>
          <a:xfrm>
            <a:off x="793790" y="4401146"/>
            <a:ext cx="72580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ce" panose="020B0604020202020204" charset="0"/>
                <a:ea typeface="Alice" panose="020B0604020202020204" charset="0"/>
                <a:cs typeface="Arial" panose="020B0604020202020204" pitchFamily="34" charset="0"/>
              </a:rPr>
              <a:t>Team Members  </a:t>
            </a:r>
          </a:p>
          <a:p>
            <a:pPr algn="l"/>
            <a:endParaRPr lang="en-IN" sz="2400" dirty="0">
              <a:solidFill>
                <a:schemeClr val="tx1">
                  <a:lumMod val="85000"/>
                  <a:lumOff val="15000"/>
                </a:schemeClr>
              </a:solidFill>
              <a:latin typeface="Alice" panose="020B0604020202020204" charset="0"/>
              <a:ea typeface="Alice" panose="020B0604020202020204" charset="0"/>
              <a:cs typeface="Arial" panose="020B0604020202020204" pitchFamily="34" charset="0"/>
            </a:endParaRPr>
          </a:p>
          <a:p>
            <a:pPr algn="l"/>
            <a:r>
              <a:rPr lang="en-I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ice" panose="020B0604020202020204" charset="0"/>
                <a:ea typeface="Alice" panose="020B0604020202020204" charset="0"/>
                <a:cs typeface="Arial" panose="020B0604020202020204" pitchFamily="34" charset="0"/>
              </a:rPr>
              <a:t>Atharva Ingle : 121B1D026</a:t>
            </a:r>
          </a:p>
          <a:p>
            <a:pPr algn="l"/>
            <a:r>
              <a:rPr lang="en-I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ice" panose="020B0604020202020204" charset="0"/>
                <a:ea typeface="Alice" panose="020B0604020202020204" charset="0"/>
                <a:cs typeface="Arial" panose="020B0604020202020204" pitchFamily="34" charset="0"/>
              </a:rPr>
              <a:t>Prathamesh Wakde : 121B1D027</a:t>
            </a:r>
          </a:p>
          <a:p>
            <a:pPr algn="l"/>
            <a:r>
              <a:rPr lang="en-I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ice" panose="020B0604020202020204" charset="0"/>
                <a:ea typeface="Alice" panose="020B0604020202020204" charset="0"/>
                <a:cs typeface="Arial" panose="020B0604020202020204" pitchFamily="34" charset="0"/>
              </a:rPr>
              <a:t>Raman Thatte : 121B1D048</a:t>
            </a:r>
          </a:p>
          <a:p>
            <a:pPr algn="l"/>
            <a:r>
              <a:rPr lang="en-I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ice" panose="020B0604020202020204" charset="0"/>
                <a:ea typeface="Alice" panose="020B0604020202020204" charset="0"/>
                <a:cs typeface="Arial" panose="020B0604020202020204" pitchFamily="34" charset="0"/>
              </a:rPr>
              <a:t>Gauri Nimje : 121B1D063</a:t>
            </a:r>
          </a:p>
          <a:p>
            <a:pPr algn="l"/>
            <a:endParaRPr lang="en-IN" sz="2400" dirty="0">
              <a:solidFill>
                <a:schemeClr val="tx1">
                  <a:lumMod val="85000"/>
                  <a:lumOff val="15000"/>
                </a:schemeClr>
              </a:solidFill>
              <a:latin typeface="Alice" panose="020B0604020202020204" charset="0"/>
              <a:ea typeface="Alice" panose="020B0604020202020204" charset="0"/>
              <a:cs typeface="Arial" panose="020B0604020202020204" pitchFamily="34" charset="0"/>
            </a:endParaRPr>
          </a:p>
          <a:p>
            <a:pPr algn="l"/>
            <a:r>
              <a:rPr lang="en-I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ce" panose="020B0604020202020204" charset="0"/>
                <a:ea typeface="Alice" panose="020B0604020202020204" charset="0"/>
                <a:cs typeface="Arial" panose="020B0604020202020204" pitchFamily="34" charset="0"/>
              </a:rPr>
              <a:t>Guided By Prof. Ganesh Deshmukh</a:t>
            </a:r>
          </a:p>
          <a:p>
            <a:endParaRPr lang="en-IN" sz="2400" dirty="0">
              <a:latin typeface="Alice" panose="020B0604020202020204" charset="0"/>
              <a:ea typeface="Alice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337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Results 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33919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Functional MVP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developed with core modules: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8341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Dosha Test, Ayurvedic Search, and AyurBot.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AyurBot provides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personalized prescriptions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based on Ayurvedic principles.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0814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Successfully retrieves information from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Charak Samhita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using RAG.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5236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 Stack Proven: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MERN, LangChain, GROQ API, and FAISS.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141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Interface designed to be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interactive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intuitive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and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responsive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98C3B0-65AB-0F7C-5F11-5A12ADD7B404}"/>
              </a:ext>
            </a:extLst>
          </p:cNvPr>
          <p:cNvSpPr txBox="1"/>
          <p:nvPr/>
        </p:nvSpPr>
        <p:spPr>
          <a:xfrm>
            <a:off x="12741442" y="7700211"/>
            <a:ext cx="1768642" cy="529389"/>
          </a:xfrm>
          <a:prstGeom prst="rect">
            <a:avLst/>
          </a:prstGeom>
          <a:solidFill>
            <a:srgbClr val="FCFBF8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7B9B8-4506-3B54-F052-90EAAF590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CDE2D86-E824-0549-E31E-96AC8839017F}"/>
              </a:ext>
            </a:extLst>
          </p:cNvPr>
          <p:cNvSpPr/>
          <p:nvPr/>
        </p:nvSpPr>
        <p:spPr>
          <a:xfrm>
            <a:off x="1644610" y="246142"/>
            <a:ext cx="1978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Results</a:t>
            </a:r>
            <a:endParaRPr lang="en-US" sz="44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2AE95-28F3-0DDF-1541-CB13AFCBD5EE}"/>
              </a:ext>
            </a:extLst>
          </p:cNvPr>
          <p:cNvSpPr txBox="1"/>
          <p:nvPr/>
        </p:nvSpPr>
        <p:spPr>
          <a:xfrm>
            <a:off x="12741442" y="7700211"/>
            <a:ext cx="1768642" cy="529389"/>
          </a:xfrm>
          <a:prstGeom prst="rect">
            <a:avLst/>
          </a:prstGeom>
          <a:solidFill>
            <a:srgbClr val="FCFBF8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4" name="Image 26">
            <a:extLst>
              <a:ext uri="{FF2B5EF4-FFF2-40B4-BE49-F238E27FC236}">
                <a16:creationId xmlns:a16="http://schemas.microsoft.com/office/drawing/2014/main" id="{4D226F5F-4B7C-336F-3994-55E4BC4436C2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18167" y="1442253"/>
            <a:ext cx="10475089" cy="56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04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28719-5DE1-86F3-6422-3FD183F15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51090B2-FA42-3AAB-412B-89CB8F1C2052}"/>
              </a:ext>
            </a:extLst>
          </p:cNvPr>
          <p:cNvSpPr/>
          <p:nvPr/>
        </p:nvSpPr>
        <p:spPr>
          <a:xfrm>
            <a:off x="1644610" y="246142"/>
            <a:ext cx="24296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Results</a:t>
            </a:r>
            <a:endParaRPr lang="en-US" sz="44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2C6B08-699A-ADFD-BB7C-301422FBB408}"/>
              </a:ext>
            </a:extLst>
          </p:cNvPr>
          <p:cNvSpPr txBox="1"/>
          <p:nvPr/>
        </p:nvSpPr>
        <p:spPr>
          <a:xfrm>
            <a:off x="12741442" y="7700211"/>
            <a:ext cx="1768642" cy="529389"/>
          </a:xfrm>
          <a:prstGeom prst="rect">
            <a:avLst/>
          </a:prstGeom>
          <a:solidFill>
            <a:srgbClr val="FCFBF8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" name="Image 27">
            <a:extLst>
              <a:ext uri="{FF2B5EF4-FFF2-40B4-BE49-F238E27FC236}">
                <a16:creationId xmlns:a16="http://schemas.microsoft.com/office/drawing/2014/main" id="{B5EAA97F-D106-44EA-FF06-62A042AB308B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3092" y="1076445"/>
            <a:ext cx="10924216" cy="607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85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8BF9D-E0F4-99F4-3596-C1E63524C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96AF0DC-58B6-A6B1-A79F-D3BBE3E564B7}"/>
              </a:ext>
            </a:extLst>
          </p:cNvPr>
          <p:cNvSpPr/>
          <p:nvPr/>
        </p:nvSpPr>
        <p:spPr>
          <a:xfrm>
            <a:off x="1644610" y="246142"/>
            <a:ext cx="24296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Results</a:t>
            </a:r>
            <a:endParaRPr lang="en-US" sz="44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ACAB3-B5CD-91E6-9486-74DBDC2D998F}"/>
              </a:ext>
            </a:extLst>
          </p:cNvPr>
          <p:cNvSpPr txBox="1"/>
          <p:nvPr/>
        </p:nvSpPr>
        <p:spPr>
          <a:xfrm>
            <a:off x="12741442" y="7700211"/>
            <a:ext cx="1768642" cy="529389"/>
          </a:xfrm>
          <a:prstGeom prst="rect">
            <a:avLst/>
          </a:prstGeom>
          <a:solidFill>
            <a:srgbClr val="FCFBF8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4" name="Image 30">
            <a:extLst>
              <a:ext uri="{FF2B5EF4-FFF2-40B4-BE49-F238E27FC236}">
                <a16:creationId xmlns:a16="http://schemas.microsoft.com/office/drawing/2014/main" id="{04B90052-F0D2-0897-9128-7C9B3DDBC3F2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4610" y="1064870"/>
            <a:ext cx="11320041" cy="637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86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173B2-D677-ABE2-2210-2B586D817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CCC957D-0787-75E6-02D5-199032C7C472}"/>
              </a:ext>
            </a:extLst>
          </p:cNvPr>
          <p:cNvSpPr/>
          <p:nvPr/>
        </p:nvSpPr>
        <p:spPr>
          <a:xfrm>
            <a:off x="1644610" y="246142"/>
            <a:ext cx="24296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Results</a:t>
            </a:r>
            <a:endParaRPr lang="en-US" sz="44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C47A9A-76EC-6EEA-AA2A-DD2BB1440372}"/>
              </a:ext>
            </a:extLst>
          </p:cNvPr>
          <p:cNvSpPr txBox="1"/>
          <p:nvPr/>
        </p:nvSpPr>
        <p:spPr>
          <a:xfrm>
            <a:off x="12741442" y="7700211"/>
            <a:ext cx="1768642" cy="529389"/>
          </a:xfrm>
          <a:prstGeom prst="rect">
            <a:avLst/>
          </a:prstGeom>
          <a:solidFill>
            <a:srgbClr val="FCFBF8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" name="Image 24">
            <a:extLst>
              <a:ext uri="{FF2B5EF4-FFF2-40B4-BE49-F238E27FC236}">
                <a16:creationId xmlns:a16="http://schemas.microsoft.com/office/drawing/2014/main" id="{3E63D8F1-5DCB-A13B-9B86-E3E0A4B45AA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11" y="1122745"/>
            <a:ext cx="11238012" cy="616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96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41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Future Scope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7730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Exploring innovative developments to expand AyurMarg's impact and accessibility.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7540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Mobile App Development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for enhanced accessibility and daily health tracking.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5591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Integration with </a:t>
            </a:r>
            <a:r>
              <a:rPr lang="en-US" sz="1750" b="1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wearable devices</a:t>
            </a: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 for real-time Dosha imbalance detection.</a:t>
            </a:r>
            <a:endParaRPr lang="en-US" sz="1750" dirty="0">
              <a:latin typeface="Alice" panose="020B0604020202020204" charset="0"/>
              <a:ea typeface="Alice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43642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Expanding knowledge base with </a:t>
            </a:r>
            <a:r>
              <a:rPr lang="en-US" sz="1750" b="1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more Ayurvedic texts</a:t>
            </a: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 and multilingual support.</a:t>
            </a:r>
            <a:endParaRPr lang="en-US" sz="1750" dirty="0">
              <a:latin typeface="Alice" panose="020B0604020202020204" charset="0"/>
              <a:ea typeface="Alice" panose="020B06040202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16933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Collaborations with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Ayurvedic practitioners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for real-time consultations and validation.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97443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Incorporating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voice-based interaction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and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emotion analysis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for deeper personalization.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7795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9428"/>
            <a:ext cx="13042821" cy="1081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 </a:t>
            </a: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
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89" y="2196804"/>
            <a:ext cx="13042821" cy="4412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The system offers </a:t>
            </a:r>
            <a:r>
              <a:rPr lang="en-US" sz="2400" b="1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personalized health guidance</a:t>
            </a:r>
            <a:r>
              <a:rPr lang="en-US" sz="240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 based on Dosha analysis, backed by classical texts such as the </a:t>
            </a:r>
            <a:r>
              <a:rPr lang="en-US" sz="2400" b="1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Charak Samhita</a:t>
            </a:r>
            <a:r>
              <a:rPr lang="en-US" sz="240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.</a:t>
            </a:r>
          </a:p>
          <a:p>
            <a:pPr marL="342900" indent="-342900" algn="just">
              <a:lnSpc>
                <a:spcPct val="150000"/>
              </a:lnSpc>
              <a:buSzPct val="100000"/>
              <a:buChar char="•"/>
            </a:pPr>
            <a:r>
              <a:rPr lang="en-US" sz="2400" b="1" dirty="0" err="1">
                <a:solidFill>
                  <a:srgbClr val="233E32"/>
                </a:solidFill>
                <a:latin typeface="Alice" panose="020B0604020202020204" charset="0"/>
                <a:ea typeface="Alice" panose="020B0604020202020204" charset="0"/>
                <a:cs typeface="Alice" pitchFamily="34" charset="-120"/>
              </a:rPr>
              <a:t>AyurMarg</a:t>
            </a:r>
            <a:r>
              <a:rPr lang="en-US" sz="2400" dirty="0">
                <a:solidFill>
                  <a:srgbClr val="233E32"/>
                </a:solidFill>
                <a:latin typeface="Alice" panose="020B0604020202020204" charset="0"/>
                <a:ea typeface="Alice" panose="020B0604020202020204" charset="0"/>
                <a:cs typeface="Alice" pitchFamily="34" charset="-120"/>
              </a:rPr>
              <a:t> successfully bridges the gap between ancient </a:t>
            </a:r>
            <a:r>
              <a:rPr lang="en-US" sz="2400" b="1" dirty="0">
                <a:solidFill>
                  <a:srgbClr val="233E32"/>
                </a:solidFill>
                <a:latin typeface="Alice" panose="020B0604020202020204" charset="0"/>
                <a:ea typeface="Alice" panose="020B0604020202020204" charset="0"/>
                <a:cs typeface="Alice" pitchFamily="34" charset="-120"/>
              </a:rPr>
              <a:t>Ayurvedic wisdom</a:t>
            </a:r>
            <a:r>
              <a:rPr lang="en-US" sz="2400" dirty="0">
                <a:solidFill>
                  <a:srgbClr val="233E32"/>
                </a:solidFill>
                <a:latin typeface="Alice" panose="020B0604020202020204" charset="0"/>
                <a:ea typeface="Alice" panose="020B0604020202020204" charset="0"/>
                <a:cs typeface="Alice" pitchFamily="34" charset="-120"/>
              </a:rPr>
              <a:t> and modern </a:t>
            </a:r>
            <a:r>
              <a:rPr lang="en-US" sz="2400" b="1" dirty="0">
                <a:solidFill>
                  <a:srgbClr val="233E32"/>
                </a:solidFill>
                <a:latin typeface="Alice" panose="020B0604020202020204" charset="0"/>
                <a:ea typeface="Alice" panose="020B0604020202020204" charset="0"/>
                <a:cs typeface="Alice" pitchFamily="34" charset="-120"/>
              </a:rPr>
              <a:t>AI technologies</a:t>
            </a:r>
            <a:r>
              <a:rPr lang="en-US" sz="2400" dirty="0">
                <a:solidFill>
                  <a:srgbClr val="233E32"/>
                </a:solidFill>
                <a:latin typeface="Alice" panose="020B0604020202020204" charset="0"/>
                <a:ea typeface="Alice" panose="020B0604020202020204" charset="0"/>
                <a:cs typeface="Alice" pitchFamily="34" charset="-120"/>
              </a:rPr>
              <a:t> like RAG, Lang Chain, and the GROQ API.</a:t>
            </a:r>
          </a:p>
          <a:p>
            <a:pPr marL="342900" indent="-342900" algn="just">
              <a:lnSpc>
                <a:spcPct val="150000"/>
              </a:lnSpc>
              <a:buSzPct val="100000"/>
              <a:buFontTx/>
              <a:buChar char="•"/>
            </a:pPr>
            <a:r>
              <a:rPr lang="en-US" sz="240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It enhances </a:t>
            </a:r>
            <a:r>
              <a:rPr lang="en-US" sz="2400" b="1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accessibility</a:t>
            </a:r>
            <a:r>
              <a:rPr lang="en-US" sz="240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, supports </a:t>
            </a:r>
            <a:r>
              <a:rPr lang="en-US" sz="2400" b="1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preventive healthcare</a:t>
            </a:r>
            <a:r>
              <a:rPr lang="en-US" sz="240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, and promotes </a:t>
            </a:r>
            <a:r>
              <a:rPr lang="en-US" sz="2400" b="1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holistic wellness</a:t>
            </a:r>
            <a:r>
              <a:rPr lang="en-US" sz="240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 through digital innovation.</a:t>
            </a:r>
          </a:p>
          <a:p>
            <a:pPr marL="342900" indent="-342900" algn="just">
              <a:lnSpc>
                <a:spcPct val="150000"/>
              </a:lnSpc>
              <a:buSzPct val="100000"/>
              <a:buFontTx/>
              <a:buChar char="•"/>
            </a:pPr>
            <a:r>
              <a:rPr lang="en-US" sz="240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Our project demonstrates the potential of integrating </a:t>
            </a:r>
            <a:r>
              <a:rPr lang="en-US" sz="2400" b="1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traditional sciences with AI</a:t>
            </a:r>
            <a:r>
              <a:rPr lang="en-US" sz="240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Lora" pitchFamily="34" charset="-120"/>
              </a:rPr>
              <a:t>, paving the way for intelligent, culturally rooted health assistants.</a:t>
            </a:r>
            <a:endParaRPr lang="en-US" sz="2400" dirty="0">
              <a:latin typeface="Alice" panose="020B0604020202020204" charset="0"/>
              <a:ea typeface="Alice" panose="020B0604020202020204" charset="0"/>
            </a:endParaRPr>
          </a:p>
          <a:p>
            <a:pPr marL="342900" indent="-342900" algn="just">
              <a:lnSpc>
                <a:spcPct val="150000"/>
              </a:lnSpc>
              <a:buSzPct val="100000"/>
              <a:buFontTx/>
              <a:buChar char="•"/>
            </a:pPr>
            <a:endParaRPr lang="en-US" sz="2400" dirty="0">
              <a:latin typeface="Alice" panose="020B0604020202020204" charset="0"/>
              <a:ea typeface="Alice" panose="020B0604020202020204" charset="0"/>
            </a:endParaRPr>
          </a:p>
          <a:p>
            <a:pPr marL="342900" indent="-342900" algn="just">
              <a:lnSpc>
                <a:spcPct val="150000"/>
              </a:lnSpc>
              <a:buSzPct val="100000"/>
              <a:buChar char="•"/>
            </a:pPr>
            <a:endParaRPr lang="en-US" sz="2400" dirty="0">
              <a:latin typeface="Alice" panose="020B0604020202020204" charset="0"/>
              <a:ea typeface="Alice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59320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63742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4C5AC-2DC0-38F8-F7C1-808C356F480F}"/>
              </a:ext>
            </a:extLst>
          </p:cNvPr>
          <p:cNvSpPr txBox="1"/>
          <p:nvPr/>
        </p:nvSpPr>
        <p:spPr>
          <a:xfrm>
            <a:off x="12741442" y="7700211"/>
            <a:ext cx="1768642" cy="529389"/>
          </a:xfrm>
          <a:prstGeom prst="rect">
            <a:avLst/>
          </a:prstGeom>
          <a:solidFill>
            <a:srgbClr val="FCFBF8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C3E4F-A971-6ED4-8795-929D4A1D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ED63F1-6B22-60C1-A3C0-7CF4CE497F5C}"/>
              </a:ext>
            </a:extLst>
          </p:cNvPr>
          <p:cNvSpPr/>
          <p:nvPr/>
        </p:nvSpPr>
        <p:spPr>
          <a:xfrm>
            <a:off x="793791" y="923511"/>
            <a:ext cx="5977399" cy="1081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Details of Patent Filing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
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8106AF0-CDC8-86B3-B999-C22D8251A4C9}"/>
              </a:ext>
            </a:extLst>
          </p:cNvPr>
          <p:cNvSpPr/>
          <p:nvPr/>
        </p:nvSpPr>
        <p:spPr>
          <a:xfrm>
            <a:off x="793789" y="2196804"/>
            <a:ext cx="13042821" cy="4412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ct val="150000"/>
              </a:lnSpc>
              <a:buSzPct val="100000"/>
              <a:buChar char="•"/>
            </a:pPr>
            <a:endParaRPr lang="en-US" sz="2400" dirty="0">
              <a:latin typeface="Alice" panose="020B0604020202020204" charset="0"/>
              <a:ea typeface="Alice" panose="020B060402020202020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8BDBFFF-C748-59F2-56F6-A97311B74056}"/>
              </a:ext>
            </a:extLst>
          </p:cNvPr>
          <p:cNvSpPr/>
          <p:nvPr/>
        </p:nvSpPr>
        <p:spPr>
          <a:xfrm>
            <a:off x="793790" y="59320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180F4AB-14A5-5D58-7703-B743B17ABFCD}"/>
              </a:ext>
            </a:extLst>
          </p:cNvPr>
          <p:cNvSpPr/>
          <p:nvPr/>
        </p:nvSpPr>
        <p:spPr>
          <a:xfrm>
            <a:off x="793790" y="63742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FF49D-F5A6-58F3-754B-429E317A5304}"/>
              </a:ext>
            </a:extLst>
          </p:cNvPr>
          <p:cNvSpPr txBox="1"/>
          <p:nvPr/>
        </p:nvSpPr>
        <p:spPr>
          <a:xfrm>
            <a:off x="12741442" y="7700211"/>
            <a:ext cx="1768642" cy="529389"/>
          </a:xfrm>
          <a:prstGeom prst="rect">
            <a:avLst/>
          </a:prstGeom>
          <a:solidFill>
            <a:srgbClr val="FCFBF8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7" name="Image 174">
            <a:extLst>
              <a:ext uri="{FF2B5EF4-FFF2-40B4-BE49-F238E27FC236}">
                <a16:creationId xmlns:a16="http://schemas.microsoft.com/office/drawing/2014/main" id="{2B621183-FF85-D67B-34E1-0F96A22C309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816" y="2006081"/>
            <a:ext cx="4342765" cy="60109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13173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78DC9-0939-D816-EB89-1D091833F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BD474E3-A435-AB8F-AE4A-D1DAA3ECEEBE}"/>
              </a:ext>
            </a:extLst>
          </p:cNvPr>
          <p:cNvSpPr/>
          <p:nvPr/>
        </p:nvSpPr>
        <p:spPr>
          <a:xfrm>
            <a:off x="1273214" y="324328"/>
            <a:ext cx="3095304" cy="805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References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
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CFA551D-84E8-A2F7-C193-ED9845330DA7}"/>
              </a:ext>
            </a:extLst>
          </p:cNvPr>
          <p:cNvSpPr/>
          <p:nvPr/>
        </p:nvSpPr>
        <p:spPr>
          <a:xfrm>
            <a:off x="793789" y="2196804"/>
            <a:ext cx="13042821" cy="4412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ct val="150000"/>
              </a:lnSpc>
              <a:buSzPct val="100000"/>
              <a:buChar char="•"/>
            </a:pPr>
            <a:endParaRPr lang="en-US" sz="2400" dirty="0">
              <a:latin typeface="Alice" panose="020B0604020202020204" charset="0"/>
              <a:ea typeface="Alice" panose="020B060402020202020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5EF88B7-9E7A-2044-812D-4E574FBBF9B6}"/>
              </a:ext>
            </a:extLst>
          </p:cNvPr>
          <p:cNvSpPr/>
          <p:nvPr/>
        </p:nvSpPr>
        <p:spPr>
          <a:xfrm>
            <a:off x="793790" y="59320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A0B4174-8263-AD45-8F6F-DE813A7D21E6}"/>
              </a:ext>
            </a:extLst>
          </p:cNvPr>
          <p:cNvSpPr/>
          <p:nvPr/>
        </p:nvSpPr>
        <p:spPr>
          <a:xfrm>
            <a:off x="793790" y="63742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B8EF8-06FC-163A-77DA-602E8FED7056}"/>
              </a:ext>
            </a:extLst>
          </p:cNvPr>
          <p:cNvSpPr txBox="1"/>
          <p:nvPr/>
        </p:nvSpPr>
        <p:spPr>
          <a:xfrm>
            <a:off x="12741442" y="7700211"/>
            <a:ext cx="1768642" cy="529389"/>
          </a:xfrm>
          <a:prstGeom prst="rect">
            <a:avLst/>
          </a:prstGeom>
          <a:solidFill>
            <a:srgbClr val="FCFBF8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0341F-9593-9C1F-ABE3-CCD24EDBC6B7}"/>
              </a:ext>
            </a:extLst>
          </p:cNvPr>
          <p:cNvSpPr txBox="1"/>
          <p:nvPr/>
        </p:nvSpPr>
        <p:spPr>
          <a:xfrm>
            <a:off x="1273214" y="1129546"/>
            <a:ext cx="12338614" cy="6403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300" dirty="0">
                <a:latin typeface="Alice" panose="020B0604020202020204" charset="0"/>
                <a:ea typeface="Alice" panose="020B0604020202020204" charset="0"/>
              </a:rPr>
              <a:t>[1] S. K. Sharma, A. R. Singh, and R. Gupta, "Ayurvedic Health Prediction Models," Journal of Ayurvedic Medicine and AI, vol. 12, no. 4, pp. 234-241, 2021.</a:t>
            </a:r>
          </a:p>
          <a:p>
            <a:pPr algn="just">
              <a:lnSpc>
                <a:spcPct val="150000"/>
              </a:lnSpc>
            </a:pPr>
            <a:r>
              <a:rPr lang="en-IN" sz="2300" dirty="0">
                <a:latin typeface="Alice" panose="020B0604020202020204" charset="0"/>
                <a:ea typeface="Alice" panose="020B0604020202020204" charset="0"/>
              </a:rPr>
              <a:t>[2] P. S. Verma and D. K. Nair, "Integrating AI with Traditional Medicine," in Proceedings of the International Conference on Health Tech Integration, New York, USA, 2020, pp. 75-80.</a:t>
            </a:r>
          </a:p>
          <a:p>
            <a:pPr algn="just">
              <a:lnSpc>
                <a:spcPct val="150000"/>
              </a:lnSpc>
            </a:pPr>
            <a:r>
              <a:rPr lang="en-IN" sz="2300" dirty="0">
                <a:latin typeface="Alice" panose="020B0604020202020204" charset="0"/>
                <a:ea typeface="Alice" panose="020B0604020202020204" charset="0"/>
              </a:rPr>
              <a:t>[3] M. Sharma, S. S. Mehta, and A. G. Joshi, "Dosha Analysis Using AI," Ayurvedic Health and Technology Journal, vol. 9, no. 3, pp. 119-127, 2022.</a:t>
            </a:r>
          </a:p>
          <a:p>
            <a:pPr algn="just">
              <a:lnSpc>
                <a:spcPct val="150000"/>
              </a:lnSpc>
            </a:pPr>
            <a:r>
              <a:rPr lang="en-IN" sz="2300" dirty="0">
                <a:latin typeface="Alice" panose="020B0604020202020204" charset="0"/>
                <a:ea typeface="Alice" panose="020B0604020202020204" charset="0"/>
              </a:rPr>
              <a:t>[4] T. R. Jadhav and K. P. Desai, "Personalized Healthcare via AI," International Journal of Personalized Medicine, vol. 11, no. 1, pp. 56-62, 2019.</a:t>
            </a:r>
          </a:p>
          <a:p>
            <a:pPr algn="just">
              <a:lnSpc>
                <a:spcPct val="150000"/>
              </a:lnSpc>
            </a:pPr>
            <a:r>
              <a:rPr lang="en-IN" sz="2300" dirty="0">
                <a:latin typeface="Alice" panose="020B0604020202020204" charset="0"/>
                <a:ea typeface="Alice" panose="020B0604020202020204" charset="0"/>
              </a:rPr>
              <a:t>[5] V. Patel, S. K. Sharma, and R. B. Patel, "AI-powered Health Assistants in Ayurveda," Journal of Health Tech &amp; Innovation, vol. 15, no. 6, pp. 201-207, 2021.</a:t>
            </a:r>
          </a:p>
          <a:p>
            <a:pPr algn="just">
              <a:lnSpc>
                <a:spcPct val="150000"/>
              </a:lnSpc>
            </a:pPr>
            <a:r>
              <a:rPr lang="en-IN" sz="2300" dirty="0">
                <a:latin typeface="Alice" panose="020B0604020202020204" charset="0"/>
                <a:ea typeface="Alice" panose="020B0604020202020204" charset="0"/>
              </a:rPr>
              <a:t>[6] N. P. Mehta and R. S. Reddy, "Modernizing Ayurveda with AI and Big Data," Computational Medicine Journal, vol. 8, no. 2, pp. 88-94, 2020.</a:t>
            </a:r>
          </a:p>
        </p:txBody>
      </p:sp>
    </p:spTree>
    <p:extLst>
      <p:ext uri="{BB962C8B-B14F-4D97-AF65-F5344CB8AC3E}">
        <p14:creationId xmlns:p14="http://schemas.microsoft.com/office/powerpoint/2010/main" val="1620832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C06CD-AC2A-197F-52BA-6C283B31A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6F1AD07-F87E-8E28-1DA1-461345FEBD02}"/>
              </a:ext>
            </a:extLst>
          </p:cNvPr>
          <p:cNvSpPr/>
          <p:nvPr/>
        </p:nvSpPr>
        <p:spPr>
          <a:xfrm>
            <a:off x="5140836" y="4000365"/>
            <a:ext cx="4348726" cy="805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Thank You !!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
</a:t>
            </a:r>
            <a:endParaRPr lang="en-US" sz="60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E2692F6-102D-CD9F-A4C2-F4E807FD73EF}"/>
              </a:ext>
            </a:extLst>
          </p:cNvPr>
          <p:cNvSpPr/>
          <p:nvPr/>
        </p:nvSpPr>
        <p:spPr>
          <a:xfrm>
            <a:off x="793789" y="2196804"/>
            <a:ext cx="13042821" cy="4412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ct val="150000"/>
              </a:lnSpc>
              <a:buSzPct val="100000"/>
              <a:buChar char="•"/>
            </a:pPr>
            <a:endParaRPr lang="en-US" sz="2400" dirty="0">
              <a:latin typeface="Alice" panose="020B0604020202020204" charset="0"/>
              <a:ea typeface="Alice" panose="020B060402020202020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16B3B64-470D-FB1E-C7FC-40D5629BB8F5}"/>
              </a:ext>
            </a:extLst>
          </p:cNvPr>
          <p:cNvSpPr/>
          <p:nvPr/>
        </p:nvSpPr>
        <p:spPr>
          <a:xfrm>
            <a:off x="793790" y="59320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7A742F5-EFB1-3DDC-EB69-FFC1BEC5F5FC}"/>
              </a:ext>
            </a:extLst>
          </p:cNvPr>
          <p:cNvSpPr/>
          <p:nvPr/>
        </p:nvSpPr>
        <p:spPr>
          <a:xfrm>
            <a:off x="793790" y="63742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EE8123-C0C0-B86E-298F-1A03DEAED586}"/>
              </a:ext>
            </a:extLst>
          </p:cNvPr>
          <p:cNvSpPr txBox="1"/>
          <p:nvPr/>
        </p:nvSpPr>
        <p:spPr>
          <a:xfrm>
            <a:off x="12741442" y="7700211"/>
            <a:ext cx="1768642" cy="529389"/>
          </a:xfrm>
          <a:prstGeom prst="rect">
            <a:avLst/>
          </a:prstGeom>
          <a:solidFill>
            <a:srgbClr val="FCFBF8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877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31788" y="447243"/>
            <a:ext cx="5670590" cy="719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0">
              <a:buNone/>
            </a:pPr>
            <a:r>
              <a:rPr lang="en-IN" sz="4500" b="0" i="0" u="none" strike="noStrike" dirty="0">
                <a:solidFill>
                  <a:srgbClr val="233E32"/>
                </a:solidFill>
                <a:effectLst/>
                <a:latin typeface="Alice" panose="020B0604020202020204" charset="0"/>
              </a:rPr>
              <a:t>Contents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450A4-1B64-F1EC-95D8-4411DA53C3EE}"/>
              </a:ext>
            </a:extLst>
          </p:cNvPr>
          <p:cNvSpPr txBox="1"/>
          <p:nvPr/>
        </p:nvSpPr>
        <p:spPr>
          <a:xfrm>
            <a:off x="12741442" y="7700211"/>
            <a:ext cx="1768642" cy="529389"/>
          </a:xfrm>
          <a:prstGeom prst="rect">
            <a:avLst/>
          </a:prstGeom>
          <a:solidFill>
            <a:srgbClr val="FCFBF8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A27C1-FA7A-2455-6A2F-4C8212FC506D}"/>
              </a:ext>
            </a:extLst>
          </p:cNvPr>
          <p:cNvSpPr txBox="1"/>
          <p:nvPr/>
        </p:nvSpPr>
        <p:spPr>
          <a:xfrm>
            <a:off x="1524294" y="1119961"/>
            <a:ext cx="1022401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1480" indent="-411480">
              <a:buFont typeface="+mj-lt"/>
              <a:buAutoNum type="arabicPeriod"/>
            </a:pPr>
            <a:r>
              <a:rPr lang="en-IN" sz="2400" dirty="0">
                <a:latin typeface="Alice" panose="020B0604020202020204" charset="0"/>
                <a:ea typeface="Alice" panose="020B0604020202020204" charset="0"/>
              </a:rPr>
              <a:t>Introduction</a:t>
            </a:r>
          </a:p>
          <a:p>
            <a:pPr marL="411480" indent="-411480">
              <a:buFont typeface="+mj-lt"/>
              <a:buAutoNum type="arabicPeriod"/>
            </a:pPr>
            <a:r>
              <a:rPr lang="en-IN" sz="2400" dirty="0">
                <a:latin typeface="Alice" panose="020B0604020202020204" charset="0"/>
                <a:ea typeface="Alice" panose="020B0604020202020204" charset="0"/>
              </a:rPr>
              <a:t>Motivation</a:t>
            </a:r>
          </a:p>
          <a:p>
            <a:pPr marL="411480" indent="-411480">
              <a:buFont typeface="+mj-lt"/>
              <a:buAutoNum type="arabicPeriod"/>
            </a:pPr>
            <a:r>
              <a:rPr lang="en-IN" sz="2400" dirty="0">
                <a:latin typeface="Alice" panose="020B0604020202020204" charset="0"/>
                <a:ea typeface="Alice" panose="020B0604020202020204" charset="0"/>
              </a:rPr>
              <a:t>Objectives</a:t>
            </a:r>
          </a:p>
          <a:p>
            <a:pPr marL="411480" indent="-411480">
              <a:buFont typeface="+mj-lt"/>
              <a:buAutoNum type="arabicPeriod"/>
            </a:pPr>
            <a:r>
              <a:rPr lang="en-IN" sz="2400" dirty="0">
                <a:latin typeface="Alice" panose="020B0604020202020204" charset="0"/>
                <a:ea typeface="Alice" panose="020B0604020202020204" charset="0"/>
              </a:rPr>
              <a:t>Literature Survey</a:t>
            </a:r>
          </a:p>
          <a:p>
            <a:pPr marL="411480" indent="-411480">
              <a:buFont typeface="+mj-lt"/>
              <a:buAutoNum type="arabicPeriod"/>
            </a:pPr>
            <a:r>
              <a:rPr lang="en-IN" sz="2400" dirty="0">
                <a:latin typeface="Alice" panose="020B0604020202020204" charset="0"/>
                <a:ea typeface="Alice" panose="020B0604020202020204" charset="0"/>
              </a:rPr>
              <a:t>Dataset</a:t>
            </a:r>
          </a:p>
          <a:p>
            <a:pPr marL="411480" indent="-411480">
              <a:buFont typeface="+mj-lt"/>
              <a:buAutoNum type="arabicPeriod"/>
            </a:pPr>
            <a:r>
              <a:rPr lang="en-IN" sz="2400" dirty="0">
                <a:latin typeface="Alice" panose="020B0604020202020204" charset="0"/>
                <a:ea typeface="Alice" panose="020B0604020202020204" charset="0"/>
              </a:rPr>
              <a:t>Dataset Design</a:t>
            </a:r>
          </a:p>
          <a:p>
            <a:pPr marL="411480" indent="-411480">
              <a:buFont typeface="+mj-lt"/>
              <a:buAutoNum type="arabicPeriod"/>
            </a:pPr>
            <a:r>
              <a:rPr lang="en-IN" sz="2400" dirty="0">
                <a:latin typeface="Alice" panose="020B0604020202020204" charset="0"/>
                <a:ea typeface="Alice" panose="020B0604020202020204" charset="0"/>
              </a:rPr>
              <a:t>System Architecture</a:t>
            </a:r>
          </a:p>
          <a:p>
            <a:pPr marL="411480" indent="-411480">
              <a:buFont typeface="+mj-lt"/>
              <a:buAutoNum type="arabicPeriod"/>
            </a:pPr>
            <a:r>
              <a:rPr lang="en-IN" sz="2400" dirty="0">
                <a:latin typeface="Alice" panose="020B0604020202020204" charset="0"/>
                <a:ea typeface="Alice" panose="020B0604020202020204" charset="0"/>
              </a:rPr>
              <a:t>Class Diagram</a:t>
            </a:r>
          </a:p>
          <a:p>
            <a:pPr marL="411480" indent="-411480">
              <a:buFont typeface="+mj-lt"/>
              <a:buAutoNum type="arabicPeriod"/>
            </a:pPr>
            <a:r>
              <a:rPr lang="en-IN" sz="2400" dirty="0">
                <a:latin typeface="Alice" panose="020B0604020202020204" charset="0"/>
                <a:ea typeface="Alice" panose="020B0604020202020204" charset="0"/>
              </a:rPr>
              <a:t>Project Requirements</a:t>
            </a:r>
          </a:p>
          <a:p>
            <a:pPr marL="411480" indent="-411480">
              <a:buFont typeface="+mj-lt"/>
              <a:buAutoNum type="arabicPeriod"/>
            </a:pPr>
            <a:r>
              <a:rPr lang="en-IN" sz="2400" dirty="0">
                <a:latin typeface="Alice" panose="020B0604020202020204" charset="0"/>
                <a:ea typeface="Alice" panose="020B0604020202020204" charset="0"/>
              </a:rPr>
              <a:t>Proposed System</a:t>
            </a:r>
          </a:p>
          <a:p>
            <a:pPr marL="411480" indent="-411480">
              <a:buFont typeface="+mj-lt"/>
              <a:buAutoNum type="arabicPeriod"/>
            </a:pPr>
            <a:r>
              <a:rPr lang="en-IN" sz="2400" dirty="0">
                <a:latin typeface="Alice" panose="020B0604020202020204" charset="0"/>
                <a:ea typeface="Alice" panose="020B0604020202020204" charset="0"/>
              </a:rPr>
              <a:t>Complexity of Project</a:t>
            </a:r>
          </a:p>
          <a:p>
            <a:pPr marL="411480" indent="-411480">
              <a:buFont typeface="+mj-lt"/>
              <a:buAutoNum type="arabicPeriod"/>
            </a:pPr>
            <a:r>
              <a:rPr lang="en-IN" sz="2400" dirty="0">
                <a:latin typeface="Alice" panose="020B0604020202020204" charset="0"/>
                <a:ea typeface="Alice" panose="020B0604020202020204" charset="0"/>
              </a:rPr>
              <a:t>Project Timeline</a:t>
            </a:r>
          </a:p>
          <a:p>
            <a:pPr marL="411480" indent="-411480">
              <a:buFont typeface="+mj-lt"/>
              <a:buAutoNum type="arabicPeriod"/>
            </a:pPr>
            <a:r>
              <a:rPr lang="en-IN" sz="2400" dirty="0">
                <a:latin typeface="Alice" panose="020B0604020202020204" charset="0"/>
                <a:ea typeface="Alice" panose="020B0604020202020204" charset="0"/>
              </a:rPr>
              <a:t>Software Testing</a:t>
            </a:r>
          </a:p>
          <a:p>
            <a:pPr marL="411480" indent="-411480">
              <a:buFont typeface="+mj-lt"/>
              <a:buAutoNum type="arabicPeriod"/>
            </a:pPr>
            <a:r>
              <a:rPr lang="en-US" sz="2400" dirty="0">
                <a:latin typeface="Alice" panose="020B0604020202020204" charset="0"/>
                <a:ea typeface="Alice" panose="020B0604020202020204" charset="0"/>
              </a:rPr>
              <a:t>Contribution to Sustainable Development Goals</a:t>
            </a:r>
          </a:p>
          <a:p>
            <a:pPr marL="411480" indent="-411480">
              <a:buFont typeface="+mj-lt"/>
              <a:buAutoNum type="arabicPeriod"/>
            </a:pPr>
            <a:r>
              <a:rPr lang="en-US" sz="2400" dirty="0">
                <a:latin typeface="Alice" panose="020B0604020202020204" charset="0"/>
                <a:ea typeface="Alice" panose="020B0604020202020204" charset="0"/>
              </a:rPr>
              <a:t>Results </a:t>
            </a:r>
          </a:p>
          <a:p>
            <a:pPr marL="411480" indent="-411480">
              <a:buFont typeface="+mj-lt"/>
              <a:buAutoNum type="arabicPeriod"/>
            </a:pPr>
            <a:r>
              <a:rPr lang="en-US" sz="2400" dirty="0">
                <a:latin typeface="Alice" panose="020B0604020202020204" charset="0"/>
                <a:ea typeface="Alice" panose="020B0604020202020204" charset="0"/>
              </a:rPr>
              <a:t>Future Scope</a:t>
            </a:r>
          </a:p>
          <a:p>
            <a:pPr marL="411480" indent="-411480">
              <a:buFont typeface="+mj-lt"/>
              <a:buAutoNum type="arabicPeriod"/>
            </a:pPr>
            <a:r>
              <a:rPr lang="en-US" sz="2400" dirty="0">
                <a:latin typeface="Alice" panose="020B0604020202020204" charset="0"/>
                <a:ea typeface="Alice" panose="020B0604020202020204" charset="0"/>
              </a:rPr>
              <a:t>Conclusion</a:t>
            </a:r>
          </a:p>
          <a:p>
            <a:pPr marL="411480" indent="-411480">
              <a:buFont typeface="+mj-lt"/>
              <a:buAutoNum type="arabicPeriod"/>
            </a:pPr>
            <a:r>
              <a:rPr lang="en-US" sz="2400" dirty="0">
                <a:latin typeface="Alice" panose="020B0604020202020204" charset="0"/>
                <a:ea typeface="Alice" panose="020B0604020202020204" charset="0"/>
              </a:rPr>
              <a:t>Details of Patent Filing</a:t>
            </a:r>
          </a:p>
          <a:p>
            <a:pPr marL="411480" indent="-411480">
              <a:buFont typeface="+mj-lt"/>
              <a:buAutoNum type="arabicPeriod"/>
            </a:pPr>
            <a:r>
              <a:rPr lang="en-US" sz="2400" dirty="0">
                <a:latin typeface="Alice" panose="020B0604020202020204" charset="0"/>
                <a:ea typeface="Alice" panose="020B0604020202020204" charset="0"/>
              </a:rPr>
              <a:t>References</a:t>
            </a:r>
            <a:endParaRPr lang="en-IN" sz="2400" dirty="0">
              <a:latin typeface="Alice" panose="020B0604020202020204" charset="0"/>
              <a:ea typeface="Alice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DB8CC-6700-A95F-F2B9-0FDC45479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8D656DC-FD72-D7E8-31E4-4D907A5E64F6}"/>
              </a:ext>
            </a:extLst>
          </p:cNvPr>
          <p:cNvSpPr/>
          <p:nvPr/>
        </p:nvSpPr>
        <p:spPr>
          <a:xfrm>
            <a:off x="1524294" y="447243"/>
            <a:ext cx="5670590" cy="719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0">
              <a:buNone/>
            </a:pPr>
            <a:r>
              <a:rPr lang="en-IN" sz="4500" b="0" i="0" u="none" strike="noStrike" dirty="0">
                <a:solidFill>
                  <a:srgbClr val="233E32"/>
                </a:solidFill>
                <a:effectLst/>
                <a:latin typeface="Alice" panose="020B0604020202020204" charset="0"/>
              </a:rPr>
              <a:t>Project Introduction</a:t>
            </a:r>
            <a:endParaRPr lang="en-US" sz="4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E9CDD-4169-8696-7CD8-C7E092110854}"/>
              </a:ext>
            </a:extLst>
          </p:cNvPr>
          <p:cNvSpPr txBox="1"/>
          <p:nvPr/>
        </p:nvSpPr>
        <p:spPr>
          <a:xfrm>
            <a:off x="12741442" y="7700211"/>
            <a:ext cx="1768642" cy="529389"/>
          </a:xfrm>
          <a:prstGeom prst="rect">
            <a:avLst/>
          </a:prstGeom>
          <a:solidFill>
            <a:srgbClr val="FCFBF8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61F522-5BF1-E373-EE2C-C16C6031C095}"/>
              </a:ext>
            </a:extLst>
          </p:cNvPr>
          <p:cNvSpPr txBox="1"/>
          <p:nvPr/>
        </p:nvSpPr>
        <p:spPr>
          <a:xfrm>
            <a:off x="1696455" y="1167063"/>
            <a:ext cx="11478126" cy="648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lice" panose="020B0604020202020204" charset="0"/>
              </a:rPr>
              <a:t>Ayurveda is a 5000+ year-old system of holistic medicine emphasizing the harmony of body, mind, and soul.</a:t>
            </a:r>
          </a:p>
          <a:p>
            <a:pPr marL="457200" indent="-45720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lice" panose="020B0604020202020204" charset="0"/>
              </a:rPr>
              <a:t>Personalized healing based on Prakriti (individual constitution) and Doshas (Vata, Pitta, Kapha).</a:t>
            </a:r>
          </a:p>
          <a:p>
            <a:pPr marL="457200" indent="-45720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lice" panose="020B0604020202020204" charset="0"/>
              </a:rPr>
              <a:t>Traditional knowledge is buried in Sanskrit texts like Charak Samhita &amp; is not accessible to all.</a:t>
            </a:r>
          </a:p>
          <a:p>
            <a:pPr marL="457200" indent="-45720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lice" panose="020B0604020202020204" charset="0"/>
              </a:rPr>
              <a:t>Rising demand for personalized, preventive healthcare in the digital age.</a:t>
            </a:r>
          </a:p>
          <a:p>
            <a:pPr marL="457200" indent="-45720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Alice" panose="020B0604020202020204" charset="0"/>
              </a:rPr>
              <a:t>AyurMarg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lice" panose="020B0604020202020204" charset="0"/>
              </a:rPr>
              <a:t> bridges this gap by combining Ayurvedic wisdom with AI-powered technology for real-time, personalized health guidance.</a:t>
            </a:r>
          </a:p>
        </p:txBody>
      </p:sp>
    </p:spTree>
    <p:extLst>
      <p:ext uri="{BB962C8B-B14F-4D97-AF65-F5344CB8AC3E}">
        <p14:creationId xmlns:p14="http://schemas.microsoft.com/office/powerpoint/2010/main" val="530366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F2B53-202D-813A-B36D-6BCB26BE4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7D1AEE0-4F78-0BC3-9CA3-B24F20F21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F58AA48-2659-7E77-A49A-87BC978EB8ED}"/>
              </a:ext>
            </a:extLst>
          </p:cNvPr>
          <p:cNvSpPr/>
          <p:nvPr/>
        </p:nvSpPr>
        <p:spPr>
          <a:xfrm>
            <a:off x="6280190" y="18112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Problem Definition</a:t>
            </a:r>
            <a:endParaRPr lang="en-US" sz="4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9678F94D-D557-257A-897B-D5F974DB2B94}"/>
              </a:ext>
            </a:extLst>
          </p:cNvPr>
          <p:cNvSpPr/>
          <p:nvPr/>
        </p:nvSpPr>
        <p:spPr>
          <a:xfrm>
            <a:off x="6280190" y="2860238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6B7AD48-B363-ACD0-2993-4B2750FCB1DD}"/>
              </a:ext>
            </a:extLst>
          </p:cNvPr>
          <p:cNvSpPr/>
          <p:nvPr/>
        </p:nvSpPr>
        <p:spPr>
          <a:xfrm>
            <a:off x="6507004" y="308705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Complex Ancient Knowledge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79C3F85-3418-3ABB-3E67-8CC3D8C18181}"/>
              </a:ext>
            </a:extLst>
          </p:cNvPr>
          <p:cNvSpPr/>
          <p:nvPr/>
        </p:nvSpPr>
        <p:spPr>
          <a:xfrm>
            <a:off x="6507004" y="393180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Ayurvedic texts are hard to access and interpret.</a:t>
            </a:r>
            <a:endParaRPr lang="en-US" sz="17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044DFF28-FCAC-1C6B-F3E9-CDDD0EAB2F08}"/>
              </a:ext>
            </a:extLst>
          </p:cNvPr>
          <p:cNvSpPr/>
          <p:nvPr/>
        </p:nvSpPr>
        <p:spPr>
          <a:xfrm>
            <a:off x="10171867" y="2860238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EA6D66EF-ADAA-C8B9-4C57-B8B81F02259B}"/>
              </a:ext>
            </a:extLst>
          </p:cNvPr>
          <p:cNvSpPr/>
          <p:nvPr/>
        </p:nvSpPr>
        <p:spPr>
          <a:xfrm>
            <a:off x="10398681" y="308705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Lack of Personalized Tools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6D099F5F-36EE-B558-BA5A-22061FD07F3C}"/>
              </a:ext>
            </a:extLst>
          </p:cNvPr>
          <p:cNvSpPr/>
          <p:nvPr/>
        </p:nvSpPr>
        <p:spPr>
          <a:xfrm>
            <a:off x="10398681" y="393180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Few platforms offer deep Ayurvedic personalization.</a:t>
            </a:r>
            <a:endParaRPr lang="en-US" sz="17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B69D9EFC-1E53-50ED-B975-99E5CB80F8D4}"/>
              </a:ext>
            </a:extLst>
          </p:cNvPr>
          <p:cNvSpPr/>
          <p:nvPr/>
        </p:nvSpPr>
        <p:spPr>
          <a:xfrm>
            <a:off x="6280190" y="5111234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128F7A70-3065-EAA8-4E41-96F76D4046F5}"/>
              </a:ext>
            </a:extLst>
          </p:cNvPr>
          <p:cNvSpPr/>
          <p:nvPr/>
        </p:nvSpPr>
        <p:spPr>
          <a:xfrm>
            <a:off x="6507004" y="5338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Missing AI Integration</a:t>
            </a:r>
            <a:endParaRPr lang="en-US" sz="22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3CA8B258-8063-31B3-D0E5-917DAC6EEBFC}"/>
              </a:ext>
            </a:extLst>
          </p:cNvPr>
          <p:cNvSpPr/>
          <p:nvPr/>
        </p:nvSpPr>
        <p:spPr>
          <a:xfrm>
            <a:off x="6507004" y="582846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 accurate AI-enabled Ayurvedic consultancy available.</a:t>
            </a: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610095-C84B-4CC2-8EA0-ED290A9D8B4D}"/>
              </a:ext>
            </a:extLst>
          </p:cNvPr>
          <p:cNvSpPr txBox="1"/>
          <p:nvPr/>
        </p:nvSpPr>
        <p:spPr>
          <a:xfrm>
            <a:off x="12741442" y="7700211"/>
            <a:ext cx="1768642" cy="529389"/>
          </a:xfrm>
          <a:prstGeom prst="rect">
            <a:avLst/>
          </a:prstGeom>
          <a:solidFill>
            <a:srgbClr val="FCFBF8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5073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9378" y="348007"/>
            <a:ext cx="65758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Motivation, Need &amp; Scope</a:t>
            </a:r>
            <a:endParaRPr lang="en-US" sz="44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0EBC34-15E7-7CED-E4DE-BF07B08C3DF3}"/>
              </a:ext>
            </a:extLst>
          </p:cNvPr>
          <p:cNvSpPr txBox="1"/>
          <p:nvPr/>
        </p:nvSpPr>
        <p:spPr>
          <a:xfrm>
            <a:off x="739378" y="1275347"/>
            <a:ext cx="12803002" cy="5015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rtl="0" fontAlgn="base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lice" panose="020B0604020202020204" charset="0"/>
              </a:rPr>
              <a:t>Increasing global interest in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lice" panose="020B0604020202020204" charset="0"/>
              </a:rPr>
              <a:t>natural, holistic, and personalized healthcare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lice" panose="020B0604020202020204" charset="0"/>
              </a:rPr>
              <a:t>.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lice" panose="020B0604020202020204" charset="0"/>
              </a:rPr>
              <a:t>Potential of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lice" panose="020B0604020202020204" charset="0"/>
              </a:rPr>
              <a:t>AI and NLP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lice" panose="020B0604020202020204" charset="0"/>
              </a:rPr>
              <a:t> to interpret ancient Sanskrit texts and deliver insights in real-time.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lice" panose="020B0604020202020204" charset="0"/>
              </a:rPr>
              <a:t>Need to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lice" panose="020B0604020202020204" charset="0"/>
              </a:rPr>
              <a:t>democratize Ayurveda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lice" panose="020B0604020202020204" charset="0"/>
              </a:rPr>
              <a:t> for the modern world, especially youth, through technology.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lice" panose="020B0604020202020204" charset="0"/>
              </a:rPr>
              <a:t>Scope includes:</a:t>
            </a:r>
          </a:p>
          <a:p>
            <a:pPr marL="800100" lvl="1" indent="-34290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lice" panose="020B0604020202020204" charset="0"/>
              </a:rPr>
              <a:t>Digitizing and structuring classical Ayurvedic knowledge.</a:t>
            </a:r>
          </a:p>
          <a:p>
            <a:pPr marL="800100" lvl="1" indent="-34290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lice" panose="020B0604020202020204" charset="0"/>
              </a:rPr>
              <a:t>Personalized health assessment based on Doshas.</a:t>
            </a:r>
          </a:p>
          <a:p>
            <a:pPr marL="800100" lvl="1" indent="-342900" algn="just" rtl="0" fontAlgn="base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lice" panose="020B0604020202020204" charset="0"/>
              </a:rPr>
              <a:t>Providing actionable diet, lifestyle, and therapy recommendations.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559265-A791-1335-427D-577354290AAC}"/>
              </a:ext>
            </a:extLst>
          </p:cNvPr>
          <p:cNvSpPr txBox="1"/>
          <p:nvPr/>
        </p:nvSpPr>
        <p:spPr>
          <a:xfrm>
            <a:off x="12741442" y="7700211"/>
            <a:ext cx="1768642" cy="529389"/>
          </a:xfrm>
          <a:prstGeom prst="rect">
            <a:avLst/>
          </a:prstGeom>
          <a:solidFill>
            <a:srgbClr val="FCFBF8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1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303973" y="1995607"/>
            <a:ext cx="3716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AI-based Health Consultation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2486025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Simulate personalized Ayurvedic health sessions digitally.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7574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1644134" y="3075742"/>
            <a:ext cx="32137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Classical Text Integration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356616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Extract and embed knowledge from key Ayurvedic texts.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5587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984415" y="4155877"/>
            <a:ext cx="31284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Dynamic Dosha Analysis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464629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AI-driven questioning for personalized evaluation.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3601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2324695" y="5236012"/>
            <a:ext cx="3393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Personalized Prescriptions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324695" y="5726430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Generate tailored diet, lifestyle, and therapy advice.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1614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1984415" y="6316147"/>
            <a:ext cx="40788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Accessible &amp; Accurate Guidance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4415" y="680656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Ensure empathy and trust in digital health recommendations.</a:t>
            </a:r>
            <a:endParaRPr lang="en-US" sz="17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8F1D9A-B8B1-5C5F-E275-B283DAFD181F}"/>
              </a:ext>
            </a:extLst>
          </p:cNvPr>
          <p:cNvSpPr txBox="1"/>
          <p:nvPr/>
        </p:nvSpPr>
        <p:spPr>
          <a:xfrm>
            <a:off x="12741442" y="7700211"/>
            <a:ext cx="1768642" cy="529389"/>
          </a:xfrm>
          <a:prstGeom prst="rect">
            <a:avLst/>
          </a:prstGeom>
          <a:solidFill>
            <a:srgbClr val="FCFBF8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83157" y="311818"/>
            <a:ext cx="45391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Literature Survey</a:t>
            </a:r>
            <a:endParaRPr lang="en-US" sz="44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FC0661-35C4-CE11-315C-76B8C64CB5CA}"/>
              </a:ext>
            </a:extLst>
          </p:cNvPr>
          <p:cNvSpPr txBox="1"/>
          <p:nvPr/>
        </p:nvSpPr>
        <p:spPr>
          <a:xfrm>
            <a:off x="12741442" y="7700211"/>
            <a:ext cx="1768642" cy="529389"/>
          </a:xfrm>
          <a:prstGeom prst="rect">
            <a:avLst/>
          </a:prstGeom>
          <a:solidFill>
            <a:srgbClr val="FCFBF8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16E1E87-CB1A-92ED-8718-C406D170F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052805"/>
              </p:ext>
            </p:extLst>
          </p:nvPr>
        </p:nvGraphicFramePr>
        <p:xfrm>
          <a:off x="1083157" y="1177457"/>
          <a:ext cx="12926710" cy="6675154"/>
        </p:xfrm>
        <a:graphic>
          <a:graphicData uri="http://schemas.openxmlformats.org/drawingml/2006/table">
            <a:tbl>
              <a:tblPr/>
              <a:tblGrid>
                <a:gridCol w="529234">
                  <a:extLst>
                    <a:ext uri="{9D8B030D-6E8A-4147-A177-3AD203B41FA5}">
                      <a16:colId xmlns:a16="http://schemas.microsoft.com/office/drawing/2014/main" val="2175879317"/>
                    </a:ext>
                  </a:extLst>
                </a:gridCol>
                <a:gridCol w="2829183">
                  <a:extLst>
                    <a:ext uri="{9D8B030D-6E8A-4147-A177-3AD203B41FA5}">
                      <a16:colId xmlns:a16="http://schemas.microsoft.com/office/drawing/2014/main" val="2642741106"/>
                    </a:ext>
                  </a:extLst>
                </a:gridCol>
                <a:gridCol w="784294">
                  <a:extLst>
                    <a:ext uri="{9D8B030D-6E8A-4147-A177-3AD203B41FA5}">
                      <a16:colId xmlns:a16="http://schemas.microsoft.com/office/drawing/2014/main" val="3464521809"/>
                    </a:ext>
                  </a:extLst>
                </a:gridCol>
                <a:gridCol w="3622048">
                  <a:extLst>
                    <a:ext uri="{9D8B030D-6E8A-4147-A177-3AD203B41FA5}">
                      <a16:colId xmlns:a16="http://schemas.microsoft.com/office/drawing/2014/main" val="1032157590"/>
                    </a:ext>
                  </a:extLst>
                </a:gridCol>
                <a:gridCol w="2762914">
                  <a:extLst>
                    <a:ext uri="{9D8B030D-6E8A-4147-A177-3AD203B41FA5}">
                      <a16:colId xmlns:a16="http://schemas.microsoft.com/office/drawing/2014/main" val="1981809535"/>
                    </a:ext>
                  </a:extLst>
                </a:gridCol>
                <a:gridCol w="2399037">
                  <a:extLst>
                    <a:ext uri="{9D8B030D-6E8A-4147-A177-3AD203B41FA5}">
                      <a16:colId xmlns:a16="http://schemas.microsoft.com/office/drawing/2014/main" val="1146920926"/>
                    </a:ext>
                  </a:extLst>
                </a:gridCol>
              </a:tblGrid>
              <a:tr h="121297">
                <a:tc>
                  <a:txBody>
                    <a:bodyPr/>
                    <a:lstStyle/>
                    <a:p>
                      <a:r>
                        <a:rPr lang="en-IN" sz="1600" b="1">
                          <a:latin typeface="Alice" panose="020B0604020202020204" charset="0"/>
                          <a:ea typeface="Alice" panose="020B0604020202020204" charset="0"/>
                        </a:rPr>
                        <a:t>Sr. No.</a:t>
                      </a:r>
                      <a:endParaRPr lang="en-IN" sz="1600">
                        <a:latin typeface="Alice" panose="020B0604020202020204" charset="0"/>
                        <a:ea typeface="Alice" panose="020B0604020202020204" charset="0"/>
                      </a:endParaRP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latin typeface="Alice" panose="020B0604020202020204" charset="0"/>
                          <a:ea typeface="Alice" panose="020B0604020202020204" charset="0"/>
                        </a:rPr>
                        <a:t>Title</a:t>
                      </a:r>
                      <a:endParaRPr lang="en-IN" sz="1600" dirty="0">
                        <a:latin typeface="Alice" panose="020B0604020202020204" charset="0"/>
                        <a:ea typeface="Alice" panose="020B0604020202020204" charset="0"/>
                      </a:endParaRP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b="1">
                          <a:effectLst/>
                          <a:latin typeface="Alice" panose="020B0604020202020204" charset="0"/>
                          <a:ea typeface="Alice" panose="020B0604020202020204" charset="0"/>
                        </a:rPr>
                        <a:t>Year</a:t>
                      </a:r>
                      <a:endParaRPr lang="en-IN" sz="1600">
                        <a:effectLst/>
                        <a:latin typeface="Alice" panose="020B0604020202020204" charset="0"/>
                        <a:ea typeface="Alice" panose="020B0604020202020204" charset="0"/>
                      </a:endParaRP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latin typeface="Alice" panose="020B0604020202020204" charset="0"/>
                          <a:ea typeface="Alice" panose="020B0604020202020204" charset="0"/>
                        </a:rPr>
                        <a:t>Methodology</a:t>
                      </a:r>
                      <a:endParaRPr lang="en-IN" sz="1600" dirty="0">
                        <a:latin typeface="Alice" panose="020B0604020202020204" charset="0"/>
                        <a:ea typeface="Alice" panose="020B0604020202020204" charset="0"/>
                      </a:endParaRP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latin typeface="Alice" panose="020B0604020202020204" charset="0"/>
                          <a:ea typeface="Alice" panose="020B0604020202020204" charset="0"/>
                        </a:rPr>
                        <a:t>Strengths</a:t>
                      </a:r>
                      <a:endParaRPr lang="en-IN" sz="1600" dirty="0">
                        <a:latin typeface="Alice" panose="020B0604020202020204" charset="0"/>
                        <a:ea typeface="Alice" panose="020B0604020202020204" charset="0"/>
                      </a:endParaRP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latin typeface="Alice" panose="020B0604020202020204" charset="0"/>
                          <a:ea typeface="Alice" panose="020B0604020202020204" charset="0"/>
                        </a:rPr>
                        <a:t>Weaknesses</a:t>
                      </a:r>
                      <a:endParaRPr lang="en-IN" sz="1600" dirty="0">
                        <a:latin typeface="Alice" panose="020B0604020202020204" charset="0"/>
                        <a:ea typeface="Alice" panose="020B0604020202020204" charset="0"/>
                      </a:endParaRP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6592713"/>
                  </a:ext>
                </a:extLst>
              </a:tr>
              <a:tr h="996799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lice" panose="020B0604020202020204" charset="0"/>
                          <a:ea typeface="Alice" panose="020B0604020202020204" charset="0"/>
                        </a:rPr>
                        <a:t>1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lice" panose="020B0604020202020204" charset="0"/>
                          <a:ea typeface="Alice" panose="020B0604020202020204" charset="0"/>
                        </a:rPr>
                        <a:t>Ayurvedic Health Prediction Models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  <a:latin typeface="Alice" panose="020B0604020202020204" charset="0"/>
                          <a:ea typeface="Alice" panose="020B0604020202020204" charset="0"/>
                        </a:rPr>
                        <a:t>2021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lice" panose="020B0604020202020204" charset="0"/>
                          <a:ea typeface="Alice" panose="020B0604020202020204" charset="0"/>
                        </a:rPr>
                        <a:t>Machine learning models to predict health conditions based on Ayurvedic principles.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- Uses AI to analyze Ayurvedic data. </a:t>
                      </a:r>
                      <a:b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</a:br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- Provides predictive health insights.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- Limited dataset of Ayurvedic data. </a:t>
                      </a:r>
                      <a:b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</a:br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- Relies on generic AI models without deep integration of Ayurveda.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711631"/>
                  </a:ext>
                </a:extLst>
              </a:tr>
              <a:tr h="889451">
                <a:tc>
                  <a:txBody>
                    <a:bodyPr/>
                    <a:lstStyle/>
                    <a:p>
                      <a:r>
                        <a:rPr lang="en-IN" sz="1600">
                          <a:latin typeface="Alice" panose="020B0604020202020204" charset="0"/>
                          <a:ea typeface="Alice" panose="020B0604020202020204" charset="0"/>
                        </a:rPr>
                        <a:t>2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latin typeface="Alice" panose="020B0604020202020204" charset="0"/>
                          <a:ea typeface="Alice" panose="020B0604020202020204" charset="0"/>
                        </a:rPr>
                        <a:t>Integrating AI with Traditional Medicine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  <a:latin typeface="Alice" panose="020B0604020202020204" charset="0"/>
                          <a:ea typeface="Alice" panose="020B0604020202020204" charset="0"/>
                        </a:rPr>
                        <a:t>2020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AI-driven integration of modern medicine and Ayurveda.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- Supports a holistic approach to healthcare. </a:t>
                      </a:r>
                      <a:b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</a:br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- Combines modern AI with traditional knowledge.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- Needs further validation with real Ayurvedic practitioners.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008831"/>
                  </a:ext>
                </a:extLst>
              </a:tr>
              <a:tr h="889451">
                <a:tc>
                  <a:txBody>
                    <a:bodyPr/>
                    <a:lstStyle/>
                    <a:p>
                      <a:r>
                        <a:rPr lang="en-IN" sz="1600">
                          <a:latin typeface="Alice" panose="020B0604020202020204" charset="0"/>
                          <a:ea typeface="Alice" panose="020B0604020202020204" charset="0"/>
                        </a:rPr>
                        <a:t>3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latin typeface="Alice" panose="020B0604020202020204" charset="0"/>
                          <a:ea typeface="Alice" panose="020B0604020202020204" charset="0"/>
                        </a:rPr>
                        <a:t>Dosha Analysis using AI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  <a:latin typeface="Alice" panose="020B0604020202020204" charset="0"/>
                          <a:ea typeface="Alice" panose="020B0604020202020204" charset="0"/>
                        </a:rPr>
                        <a:t>2022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latin typeface="Alice" panose="020B0604020202020204" charset="0"/>
                          <a:ea typeface="Alice" panose="020B0604020202020204" charset="0"/>
                        </a:rPr>
                        <a:t>AI model to analyze Dosha imbalances from user data.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- Direct application of AI for Ayurvedic diagnosis. </a:t>
                      </a:r>
                      <a:b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</a:br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- Accurate Dosha predictions.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- Limited scope for lifestyle and environmental factors.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766573"/>
                  </a:ext>
                </a:extLst>
              </a:tr>
              <a:tr h="782104">
                <a:tc>
                  <a:txBody>
                    <a:bodyPr/>
                    <a:lstStyle/>
                    <a:p>
                      <a:r>
                        <a:rPr lang="en-IN" sz="1600">
                          <a:latin typeface="Alice" panose="020B0604020202020204" charset="0"/>
                          <a:ea typeface="Alice" panose="020B0604020202020204" charset="0"/>
                        </a:rPr>
                        <a:t>4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latin typeface="Alice" panose="020B0604020202020204" charset="0"/>
                          <a:ea typeface="Alice" panose="020B0604020202020204" charset="0"/>
                        </a:rPr>
                        <a:t>Personalized Healthcare via AI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  <a:latin typeface="Alice" panose="020B0604020202020204" charset="0"/>
                          <a:ea typeface="Alice" panose="020B0604020202020204" charset="0"/>
                        </a:rPr>
                        <a:t>2019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latin typeface="Alice" panose="020B0604020202020204" charset="0"/>
                          <a:ea typeface="Alice" panose="020B0604020202020204" charset="0"/>
                        </a:rPr>
                        <a:t>Personalized AI-driven healthcare recommendations.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- Tailors recommendations to individual needs. </a:t>
                      </a:r>
                      <a:b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</a:br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- Scalable across various health domains.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- Focuses on general healthcare, not specifically Ayurvedic.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840342"/>
                  </a:ext>
                </a:extLst>
              </a:tr>
              <a:tr h="674757">
                <a:tc>
                  <a:txBody>
                    <a:bodyPr/>
                    <a:lstStyle/>
                    <a:p>
                      <a:r>
                        <a:rPr lang="en-IN" sz="1600">
                          <a:latin typeface="Alice" panose="020B0604020202020204" charset="0"/>
                          <a:ea typeface="Alice" panose="020B0604020202020204" charset="0"/>
                        </a:rPr>
                        <a:t>5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AI-powered Health Assistants in Ayurveda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  <a:latin typeface="Alice" panose="020B0604020202020204" charset="0"/>
                          <a:ea typeface="Alice" panose="020B0604020202020204" charset="0"/>
                        </a:rPr>
                        <a:t>2021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AI chatbot to provide Ayurvedic consultations.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- Direct interaction with users. </a:t>
                      </a:r>
                      <a:b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</a:br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- Personalized Ayurvedic consultation.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- May lack the depth of Ayurvedic knowledge in some cases.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807892"/>
                  </a:ext>
                </a:extLst>
              </a:tr>
              <a:tr h="674757">
                <a:tc>
                  <a:txBody>
                    <a:bodyPr/>
                    <a:lstStyle/>
                    <a:p>
                      <a:r>
                        <a:rPr lang="en-IN" sz="1600">
                          <a:latin typeface="Alice" panose="020B0604020202020204" charset="0"/>
                          <a:ea typeface="Alice" panose="020B0604020202020204" charset="0"/>
                        </a:rPr>
                        <a:t>6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Modernizing Ayurveda with AI and Big Data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  <a:latin typeface="Alice" panose="020B0604020202020204" charset="0"/>
                          <a:ea typeface="Alice" panose="020B0604020202020204" charset="0"/>
                        </a:rPr>
                        <a:t>2020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Big Data analysis and AI for Ayurvedic practices.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- Incorporates large datasets. </a:t>
                      </a:r>
                      <a:b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</a:br>
                      <a:r>
                        <a:rPr lang="en-US" sz="1600">
                          <a:latin typeface="Alice" panose="020B0604020202020204" charset="0"/>
                          <a:ea typeface="Alice" panose="020B0604020202020204" charset="0"/>
                        </a:rPr>
                        <a:t>- Potential to scale Ayurvedic practices globally.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lice" panose="020B0604020202020204" charset="0"/>
                          <a:ea typeface="Alice" panose="020B0604020202020204" charset="0"/>
                        </a:rPr>
                        <a:t>- Lack of focus on real-time applications and patient engagement.</a:t>
                      </a:r>
                    </a:p>
                  </a:txBody>
                  <a:tcPr marL="47902" marR="47902" marT="23951" marB="23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30634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8775" y="534472"/>
            <a:ext cx="5312212" cy="60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Dataset &amp; Dataflow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8775" y="1649611"/>
            <a:ext cx="436364" cy="436364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309092" y="1649611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Text Preprocessing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309092" y="2068949"/>
            <a:ext cx="715613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Sanskrit and English translation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309092" y="2447092"/>
            <a:ext cx="715613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Tokenization, chunking, and cleaning of Ayurvedic scriptures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78775" y="3169444"/>
            <a:ext cx="436364" cy="436364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309092" y="3169444"/>
            <a:ext cx="251019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Embedding Generation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309092" y="3588782"/>
            <a:ext cx="715613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Using all-MiniLM-L6-v2 from Sentence-Transformers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309092" y="3966924"/>
            <a:ext cx="715613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Converts texts into high-quality vector embeddings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78775" y="4689277"/>
            <a:ext cx="436364" cy="436364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1309092" y="4689277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RAG Pipeline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309092" y="5108615"/>
            <a:ext cx="715613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Combines user input with top FAISS-retrieved chunks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1309092" y="5486757"/>
            <a:ext cx="715613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Delivers accurate, context-rich AI responses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78775" y="6209109"/>
            <a:ext cx="436364" cy="436364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1309092" y="6209109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Datasets Used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1309092" y="6628448"/>
            <a:ext cx="715613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Curated texts from Charak Samhita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1309092" y="7006590"/>
            <a:ext cx="715613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Annotated Dosha questionnaires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1309092" y="7384732"/>
            <a:ext cx="715613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Symptom-Dosha mappings (manually validated)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1635</Words>
  <Application>Microsoft Office PowerPoint</Application>
  <PresentationFormat>Custom</PresentationFormat>
  <Paragraphs>259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Lora</vt:lpstr>
      <vt:lpstr>Arial</vt:lpstr>
      <vt:lpstr>Times New Roman</vt:lpstr>
      <vt:lpstr>Alice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prathamesh wakde</cp:lastModifiedBy>
  <cp:revision>8</cp:revision>
  <dcterms:created xsi:type="dcterms:W3CDTF">2025-04-25T19:52:45Z</dcterms:created>
  <dcterms:modified xsi:type="dcterms:W3CDTF">2025-04-26T10:55:36Z</dcterms:modified>
</cp:coreProperties>
</file>